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82" r:id="rId6"/>
    <p:sldId id="258" r:id="rId7"/>
    <p:sldId id="257" r:id="rId8"/>
    <p:sldId id="285" r:id="rId9"/>
    <p:sldId id="275" r:id="rId10"/>
    <p:sldId id="289" r:id="rId11"/>
    <p:sldId id="276" r:id="rId12"/>
    <p:sldId id="286" r:id="rId13"/>
    <p:sldId id="278" r:id="rId14"/>
    <p:sldId id="304" r:id="rId15"/>
    <p:sldId id="279" r:id="rId16"/>
    <p:sldId id="299" r:id="rId17"/>
    <p:sldId id="324" r:id="rId18"/>
    <p:sldId id="323" r:id="rId19"/>
    <p:sldId id="320" r:id="rId20"/>
    <p:sldId id="302" r:id="rId21"/>
    <p:sldId id="310" r:id="rId22"/>
    <p:sldId id="312" r:id="rId23"/>
    <p:sldId id="325" r:id="rId24"/>
    <p:sldId id="313" r:id="rId25"/>
    <p:sldId id="314" r:id="rId26"/>
    <p:sldId id="315" r:id="rId27"/>
    <p:sldId id="303" r:id="rId28"/>
    <p:sldId id="311" r:id="rId29"/>
    <p:sldId id="317" r:id="rId30"/>
    <p:sldId id="318" r:id="rId31"/>
    <p:sldId id="319" r:id="rId32"/>
    <p:sldId id="283" r:id="rId33"/>
    <p:sldId id="265" r:id="rId34"/>
    <p:sldId id="284" r:id="rId35"/>
    <p:sldId id="297" r:id="rId36"/>
    <p:sldId id="298" r:id="rId37"/>
    <p:sldId id="306" r:id="rId38"/>
    <p:sldId id="305" r:id="rId39"/>
    <p:sldId id="307" r:id="rId40"/>
    <p:sldId id="308" r:id="rId41"/>
    <p:sldId id="321" r:id="rId42"/>
    <p:sldId id="316" r:id="rId43"/>
    <p:sldId id="295" r:id="rId44"/>
  </p:sldIdLst>
  <p:sldSz cx="12192000" cy="6858000"/>
  <p:notesSz cx="7077075" cy="8520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353"/>
    <a:srgbClr val="00A5CD"/>
    <a:srgbClr val="4E3BAD"/>
    <a:srgbClr val="FF8E11"/>
    <a:srgbClr val="99FF33"/>
    <a:srgbClr val="01FFFF"/>
    <a:srgbClr val="FC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35B92A-C9DC-43AA-A0F3-50C308AC9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2F5F6-0F69-4F50-AB35-A04000CDF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14C6F2D-23E1-4DCC-A9CF-C4703FF83C04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17AA3-438B-491A-9F81-686B1A580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09263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F594F-D4ED-4695-8584-630E4FC6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6" y="809263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235DDAA-77E0-4D82-85D0-C118186E1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10/15/2021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065213"/>
            <a:ext cx="5111750" cy="2874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100305"/>
            <a:ext cx="5661660" cy="335479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09263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09263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8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Graphic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9299" y="1640264"/>
            <a:ext cx="5040000" cy="447973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Left Col">
            <a:extLst>
              <a:ext uri="{FF2B5EF4-FFF2-40B4-BE49-F238E27FC236}">
                <a16:creationId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640264"/>
            <a:ext cx="5040000" cy="447973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6"/>
            <a:ext cx="3932237" cy="33146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4"/>
            <a:ext cx="3932237" cy="33146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2232000"/>
            <a:ext cx="5040000" cy="388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Edit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Left Col">
            <a:extLst>
              <a:ext uri="{FF2B5EF4-FFF2-40B4-BE49-F238E27FC236}">
                <a16:creationId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7" y="2232000"/>
            <a:ext cx="4813301" cy="388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1" y="2232000"/>
            <a:ext cx="5040000" cy="388800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69300" y="2232000"/>
            <a:ext cx="5039999" cy="387629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Your 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4692873"/>
            <a:ext cx="5735999" cy="380181"/>
          </a:xfr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Mike </a:t>
            </a:r>
            <a:r>
              <a:rPr lang="en-US" noProof="0" dirty="0" err="1"/>
              <a:t>Sipin</a:t>
            </a:r>
            <a:r>
              <a:rPr lang="en-US" noProof="0" dirty="0"/>
              <a:t> KA9CQL</a:t>
            </a:r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5120392"/>
            <a:ext cx="5735999" cy="380181"/>
          </a:xfr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 dirty="0"/>
              <a:t>ka9cql@gmail.com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0" name="Graphic 1318">
            <a:extLst>
              <a:ext uri="{FF2B5EF4-FFF2-40B4-BE49-F238E27FC236}">
                <a16:creationId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79997" y="1929009"/>
            <a:ext cx="5915999" cy="3571564"/>
          </a:xfrm>
        </p:spPr>
        <p:txBody>
          <a:bodyPr anchor="b"/>
          <a:lstStyle>
            <a:lvl1pPr algn="ctr">
              <a:lnSpc>
                <a:spcPts val="8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You,</a:t>
            </a:r>
            <a:br>
              <a:rPr lang="en-US" noProof="0" dirty="0"/>
            </a:br>
            <a:r>
              <a:rPr lang="en-US" noProof="0" dirty="0"/>
              <a:t>MVARC!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Graphic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Graphic 1318">
            <a:extLst>
              <a:ext uri="{FF2B5EF4-FFF2-40B4-BE49-F238E27FC236}">
                <a16:creationId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Graphic 1310">
            <a:extLst>
              <a:ext uri="{FF2B5EF4-FFF2-40B4-BE49-F238E27FC236}">
                <a16:creationId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8582999" y="3249002"/>
            <a:ext cx="6858001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MVARC Password Security – Mike Sipin –  KA9CQL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akpass.com/wordlist" TargetMode="External"/><Relationship Id="rId2" Type="http://schemas.openxmlformats.org/officeDocument/2006/relationships/hyperlink" Target="https://github.com/danielmiessler/SecLists/tree/master/Passwo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st.github.com/roycewilliams/226886fd01572964e1431ac8afc999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eakpass.com/wordlist" TargetMode="External"/><Relationship Id="rId3" Type="http://schemas.openxmlformats.org/officeDocument/2006/relationships/hyperlink" Target="https://www.generateit.net/password-strength-tester/" TargetMode="External"/><Relationship Id="rId7" Type="http://schemas.openxmlformats.org/officeDocument/2006/relationships/hyperlink" Target="https://github.com/danielmiessler/SecLists/tree/master/Passwords" TargetMode="External"/><Relationship Id="rId2" Type="http://schemas.openxmlformats.org/officeDocument/2006/relationships/hyperlink" Target="https://password.kaspersk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ndom-ize.com/how-long-to-hack-pass/" TargetMode="External"/><Relationship Id="rId5" Type="http://schemas.openxmlformats.org/officeDocument/2006/relationships/hyperlink" Target="https://www.passwordmonster.com/" TargetMode="External"/><Relationship Id="rId4" Type="http://schemas.openxmlformats.org/officeDocument/2006/relationships/hyperlink" Target="https://bitwarden.com/password-strength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eakpass.com/wordlist" TargetMode="External"/><Relationship Id="rId3" Type="http://schemas.openxmlformats.org/officeDocument/2006/relationships/hyperlink" Target="https://www.generateit.net/password-strength-tester/" TargetMode="External"/><Relationship Id="rId7" Type="http://schemas.openxmlformats.org/officeDocument/2006/relationships/hyperlink" Target="https://github.com/danielmiessler/SecLists/tree/master/Passwords" TargetMode="External"/><Relationship Id="rId2" Type="http://schemas.openxmlformats.org/officeDocument/2006/relationships/hyperlink" Target="https://password.kaspersk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ndom-ize.com/how-long-to-hack-pass/" TargetMode="External"/><Relationship Id="rId5" Type="http://schemas.openxmlformats.org/officeDocument/2006/relationships/hyperlink" Target="https://www.passwordmonster.com/" TargetMode="External"/><Relationship Id="rId4" Type="http://schemas.openxmlformats.org/officeDocument/2006/relationships/hyperlink" Target="https://bitwarden.com/password-strength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eakpass.com/wordlist" TargetMode="External"/><Relationship Id="rId3" Type="http://schemas.openxmlformats.org/officeDocument/2006/relationships/hyperlink" Target="https://www.generateit.net/password-strength-tester/" TargetMode="External"/><Relationship Id="rId7" Type="http://schemas.openxmlformats.org/officeDocument/2006/relationships/hyperlink" Target="https://github.com/danielmiessler/SecLists/tree/master/Passwords" TargetMode="External"/><Relationship Id="rId2" Type="http://schemas.openxmlformats.org/officeDocument/2006/relationships/hyperlink" Target="https://password.kaspersk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ndom-ize.com/how-long-to-hack-pass/" TargetMode="External"/><Relationship Id="rId5" Type="http://schemas.openxmlformats.org/officeDocument/2006/relationships/hyperlink" Target="https://www.passwordmonster.com/" TargetMode="External"/><Relationship Id="rId4" Type="http://schemas.openxmlformats.org/officeDocument/2006/relationships/hyperlink" Target="https://bitwarden.com/password-strength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hackernoon/20-hours-18-and-11-million-passwords-cracked-c4513f61fdb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pass.com/most-common-passwords-list/" TargetMode="External"/><Relationship Id="rId2" Type="http://schemas.openxmlformats.org/officeDocument/2006/relationships/hyperlink" Target="https://haveibeenpwned.com/Passwo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ikipedia:10,000_most_common_password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teit.net/password-strength-tester/" TargetMode="External"/><Relationship Id="rId2" Type="http://schemas.openxmlformats.org/officeDocument/2006/relationships/hyperlink" Target="https://lastpass.com/howsecur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sswordmeter.com/" TargetMode="External"/><Relationship Id="rId4" Type="http://schemas.openxmlformats.org/officeDocument/2006/relationships/hyperlink" Target="https://www.uic.edu/apps/strong-passwor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teit.net/password-strength-tester/" TargetMode="External"/><Relationship Id="rId2" Type="http://schemas.openxmlformats.org/officeDocument/2006/relationships/hyperlink" Target="https://lastpass.com/howsecur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sswordmeter.com/" TargetMode="External"/><Relationship Id="rId4" Type="http://schemas.openxmlformats.org/officeDocument/2006/relationships/hyperlink" Target="https://www.uic.edu/apps/strong-password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pass.com/password-generator/" TargetMode="External"/><Relationship Id="rId7" Type="http://schemas.openxmlformats.org/officeDocument/2006/relationships/hyperlink" Target="https://www.grc.com/passwords.htm" TargetMode="External"/><Relationship Id="rId2" Type="http://schemas.openxmlformats.org/officeDocument/2006/relationships/hyperlink" Target="https://www.lastpass.com/features/password-genera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password.com/password-generator/" TargetMode="External"/><Relationship Id="rId5" Type="http://schemas.openxmlformats.org/officeDocument/2006/relationships/hyperlink" Target="https://my.norton.com/extspa/passwordmanager?path=pwd-gen" TargetMode="External"/><Relationship Id="rId4" Type="http://schemas.openxmlformats.org/officeDocument/2006/relationships/hyperlink" Target="https://www.expressvpn.com/password-generato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tpass.com/" TargetMode="External"/><Relationship Id="rId7" Type="http://schemas.openxmlformats.org/officeDocument/2006/relationships/hyperlink" Target="https://www.rsa.com/en-us/store" TargetMode="External"/><Relationship Id="rId2" Type="http://schemas.openxmlformats.org/officeDocument/2006/relationships/hyperlink" Target="https://1passwor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google.com/titan-security-key" TargetMode="External"/><Relationship Id="rId5" Type="http://schemas.openxmlformats.org/officeDocument/2006/relationships/hyperlink" Target="https://www.yubico.com/why-yubico/how-the-yubikey-works/" TargetMode="External"/><Relationship Id="rId4" Type="http://schemas.openxmlformats.org/officeDocument/2006/relationships/hyperlink" Target="https://en.wikipedia.org/wiki/LastPass#Security_issu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hackernoon/20-hours-18-and-11-million-passwords-cracked-c4513f61fdb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775" y="1897445"/>
            <a:ext cx="4409924" cy="3303206"/>
          </a:xfrm>
        </p:spPr>
        <p:txBody>
          <a:bodyPr/>
          <a:lstStyle/>
          <a:p>
            <a:pPr algn="ctr"/>
            <a:r>
              <a:rPr lang="en-US" sz="5400" dirty="0"/>
              <a:t>MVARC</a:t>
            </a:r>
            <a:br>
              <a:rPr lang="en-US" sz="2000" dirty="0"/>
            </a:br>
            <a:br>
              <a:rPr lang="en-US" sz="2400" dirty="0"/>
            </a:br>
            <a:r>
              <a:rPr lang="en-US" sz="4000" dirty="0"/>
              <a:t>P4ssw0rd Security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*(password)</a:t>
            </a: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6" y="5781675"/>
            <a:ext cx="5114773" cy="638174"/>
          </a:xfrm>
        </p:spPr>
        <p:txBody>
          <a:bodyPr/>
          <a:lstStyle/>
          <a:p>
            <a:pPr algn="ctr"/>
            <a:r>
              <a:rPr lang="en-US" sz="1400" dirty="0"/>
              <a:t>Presented by Mike </a:t>
            </a:r>
            <a:r>
              <a:rPr lang="en-US" sz="1400" dirty="0" err="1"/>
              <a:t>Sipin</a:t>
            </a:r>
            <a:r>
              <a:rPr lang="en-US" sz="1400" dirty="0"/>
              <a:t> KA9CQL</a:t>
            </a:r>
          </a:p>
          <a:p>
            <a:pPr algn="ctr"/>
            <a:r>
              <a:rPr lang="en-US" sz="2000" noProof="1"/>
              <a:t>October 14,  2021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E2C20E2-EFA3-4244-944C-0AF879ED2A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6344561" y="3692114"/>
            <a:ext cx="5241070" cy="31446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5B51F4-2104-431F-9975-762C947A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199185"/>
            <a:ext cx="3114675" cy="1677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42C387-3218-4465-9A47-9D542C129F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5796" y="1500327"/>
            <a:ext cx="3298395" cy="21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179999" y="694656"/>
            <a:ext cx="7924905" cy="344220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" y="2741612"/>
            <a:ext cx="11235919" cy="3125787"/>
          </a:xfrm>
        </p:spPr>
        <p:txBody>
          <a:bodyPr/>
          <a:lstStyle/>
          <a:p>
            <a:pPr algn="r"/>
            <a:r>
              <a:rPr lang="en-US" dirty="0"/>
              <a:t>Hackers Adapt, Too!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1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45715"/>
            <a:ext cx="11242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Bad guys know we take “mental shortcuts”!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They use every known combination of these shortcuts to build password lists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Use machine learning to predict human behaviors, and develop new patterns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Hackers steal passwords from websites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Use them directly, as part of “password spray” attacks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Use them to try and figure out common patterns to add to their cracking tools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 Download password lists from the Internet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https://github.com/danielmiessler/SecLists/tree/master/Passwords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https://weakpass.com/wordlist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https://gist.github.com/roycewilliams/226886fd01572964e1431ac8afc999ce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…and many more…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All of these techniques are used to try to figure out your passwords!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Hackers Adapt, Too!</a:t>
            </a:r>
          </a:p>
        </p:txBody>
      </p:sp>
    </p:spTree>
    <p:extLst>
      <p:ext uri="{BB962C8B-B14F-4D97-AF65-F5344CB8AC3E}">
        <p14:creationId xmlns:p14="http://schemas.microsoft.com/office/powerpoint/2010/main" val="323169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1202636" y="209550"/>
            <a:ext cx="5879631" cy="441242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" y="2741612"/>
            <a:ext cx="11235919" cy="3125787"/>
          </a:xfrm>
        </p:spPr>
        <p:txBody>
          <a:bodyPr/>
          <a:lstStyle/>
          <a:p>
            <a:pPr algn="r"/>
            <a:r>
              <a:rPr lang="en-US" sz="5400" dirty="0"/>
              <a:t>Dirty-little-secrets about Passwords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4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900" y="1045710"/>
            <a:ext cx="1126909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Easy-to-remember usually means easy-to-crack!  (We’ll fix this in a bit…)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Estimated time to crack a simple, 11-character mixed letters/numbers password –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https://password.kaspersky.com/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Instantly  </a:t>
            </a:r>
            <a:r>
              <a:rPr lang="en-US" sz="1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(CORRECT!)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https://www.generateit.net/password-strength-tester/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less than 1 second </a:t>
            </a:r>
            <a:r>
              <a:rPr lang="en-US" sz="1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(CORRECT!)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https://bitwarden.com/password-strength/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- 7 hours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(Wrong – false sense of security!)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https://www.passwordmonster.com/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- 31 hours </a:t>
            </a:r>
            <a:r>
              <a:rPr lang="en-US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(Really wrong)</a:t>
            </a:r>
            <a:endParaRPr lang="en-US" sz="1600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https://random-ize.com/how-long-to-hack-pass/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- 7,527,508 years and 7 months </a:t>
            </a:r>
            <a:r>
              <a:rPr lang="en-US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(Really, totally and COMPLETELY wrong!)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these websites say it’s easy to crack your password, BELIEVE IT!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each of the above websites, and use the quickest time-to-crack you get – it’s likely correct!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Hacker Tricks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They know our “password shortcuts” (covered earlier)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They know about password lists, too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https://github.com/danielmiessler/SecLists/tree/master/Passwords</a:t>
            </a:r>
            <a:endParaRPr lang="en-US" sz="1600" u="sng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https://weakpass.com/wordlist</a:t>
            </a:r>
            <a:endParaRPr lang="en-US" sz="1600" u="sng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others, from earlier…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They use both to try to figure out your passwords!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461564" y="275137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Dirty-little-secrets about Passwords</a:t>
            </a:r>
          </a:p>
        </p:txBody>
      </p:sp>
    </p:spTree>
    <p:extLst>
      <p:ext uri="{BB962C8B-B14F-4D97-AF65-F5344CB8AC3E}">
        <p14:creationId xmlns:p14="http://schemas.microsoft.com/office/powerpoint/2010/main" val="335975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900" y="1045710"/>
            <a:ext cx="1126909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Easy-to-remember usually means easy-to-crack!  (We’ll fix this in a bit…)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Estimated time to crack a simple, 11-character mixed letters/numbers password –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https://password.kaspersky.com/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Instantly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(CORRECT!)</a:t>
            </a:r>
            <a:endParaRPr lang="en-US" sz="16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https://www.generateit.net/password-strength-tester/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less than 1 second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(CORRECT!)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https://bitwarden.com/password-strength/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- 7 hours (Wrong – false sense of security!)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https://www.passwordmonster.com/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- 31 hours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(Really wrong)</a:t>
            </a:r>
            <a:endParaRPr lang="en-US" sz="1600" dirty="0">
              <a:solidFill>
                <a:schemeClr val="bg1">
                  <a:lumMod val="75000"/>
                </a:schemeClr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https://random-ize.com/how-long-to-hack-pass/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- 7,527,508 years and 7 months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(Really, totally and COMPLETELY wrong!)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these websites say it’s easy to crack your password, BELIEVE IT!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each of the above websites, and use the quickest time-to-crack you get – it’s likely correct!</a:t>
            </a:r>
            <a:endParaRPr lang="en-US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Hacker Tricks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They know our “password shortcuts” (covered earlier)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They know about password lists, too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https://github.com/danielmiessler/SecLists/tree/master/Passwords</a:t>
            </a:r>
            <a:endParaRPr lang="en-US" sz="1600" u="sng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https://weakpass.com/wordlist</a:t>
            </a:r>
            <a:endParaRPr lang="en-US" sz="1600" u="sng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others, from earlier…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They use both to try to figure out your passwords!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461564" y="275137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Dirty-little-secrets about Passwords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239F0-E284-452B-BFE3-D53B3506C82D}"/>
              </a:ext>
            </a:extLst>
          </p:cNvPr>
          <p:cNvSpPr/>
          <p:nvPr/>
        </p:nvSpPr>
        <p:spPr>
          <a:xfrm>
            <a:off x="2319302" y="2502568"/>
            <a:ext cx="5780816" cy="9264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i="1" dirty="0">
                <a:solidFill>
                  <a:schemeClr val="accent1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26800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900" y="1045710"/>
            <a:ext cx="1126909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Easy-to-remember usually means easy-to-crack!  (We’ll fix this in a bit…)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Estimated time to crack a simple, 11-character mixed letters/numbers password –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https://password.kaspersky.com/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Instantly  </a:t>
            </a:r>
            <a:r>
              <a:rPr lang="en-US" sz="1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(CORRECT!)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https://www.generateit.net/password-strength-tester/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less than 1 second </a:t>
            </a:r>
            <a:r>
              <a:rPr lang="en-US" sz="1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(CORRECT!)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https://bitwarden.com/password-strength/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- 7 hours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(Wrong – false sense of security!)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https://www.passwordmonster.com/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- 31 hours </a:t>
            </a:r>
            <a:r>
              <a:rPr lang="en-US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(Really wrong)</a:t>
            </a:r>
            <a:endParaRPr lang="en-US" sz="1600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https://random-ize.com/how-long-to-hack-pass/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- 7,527,508 years and 7 months </a:t>
            </a:r>
            <a:r>
              <a:rPr lang="en-US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(Really, totally and COMPLETELY wrong!)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these websites say it’s easy to crack your password, BELIEVE IT!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each of the above websites, and use the quickest time-to-crack you get – it’s likely correct!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Hacker Tricks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They know our “password shortcuts” (covered earlier)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They know about password lists, too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https://github.com/danielmiessler/SecLists/tree/master/Passwords</a:t>
            </a:r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https://weakpass.com/wordlist</a:t>
            </a:r>
            <a:endParaRPr lang="en-US" sz="16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others, from earlier…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They use both to try to figure out your passwords!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461564" y="275137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Dirty-little-secrets about Passwords</a:t>
            </a:r>
          </a:p>
        </p:txBody>
      </p:sp>
    </p:spTree>
    <p:extLst>
      <p:ext uri="{BB962C8B-B14F-4D97-AF65-F5344CB8AC3E}">
        <p14:creationId xmlns:p14="http://schemas.microsoft.com/office/powerpoint/2010/main" val="324270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900" y="1045710"/>
            <a:ext cx="1107301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If “passwords are just electronic locks”, computers are “electronic locksmiths”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Hackers can hire a “password locksmith”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Can use online services –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Free – Internet based:  “submit-and-wait” (usually less than 5 minutes)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Paid – Legitimate tools and websites (very few; be very careful!)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Paid – “Underground” services (far more dangerous – and far more likely to succeed!)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Anyone can become a “password locksmith” (aka “hacker”)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“john the ripper”, “</a:t>
            </a:r>
            <a:r>
              <a:rPr lang="en-US" sz="2000" dirty="0" err="1"/>
              <a:t>Hashcat</a:t>
            </a:r>
            <a:r>
              <a:rPr lang="en-US" sz="2000" dirty="0"/>
              <a:t>” – free password-cracking tools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Kali Linux, Security Onion, </a:t>
            </a:r>
            <a:r>
              <a:rPr lang="en-US" sz="2000" dirty="0" err="1"/>
              <a:t>Pentoo</a:t>
            </a:r>
            <a:r>
              <a:rPr lang="en-US" sz="2000" dirty="0"/>
              <a:t> – bootable Linux images pre-configured with website and password hacking/cracking tools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Amazon Web Services (AWS) can be used to crack passwords, too!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Graphics cards (GPUs) work great as password crackers, too!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 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https://medium.com/hackernoon/20-hours-18-and-11-million-passwords-cracked-c4513f61fdb1</a:t>
            </a:r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 short, it’s easy to take advantage of anyone that uses a “bad” password!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461564" y="275137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“dirty-little-secrets”…</a:t>
            </a:r>
          </a:p>
        </p:txBody>
      </p:sp>
    </p:spTree>
    <p:extLst>
      <p:ext uri="{BB962C8B-B14F-4D97-AF65-F5344CB8AC3E}">
        <p14:creationId xmlns:p14="http://schemas.microsoft.com/office/powerpoint/2010/main" val="76590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179999" y="185065"/>
            <a:ext cx="8582261" cy="482752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" y="2741612"/>
            <a:ext cx="11235919" cy="3125787"/>
          </a:xfrm>
        </p:spPr>
        <p:txBody>
          <a:bodyPr/>
          <a:lstStyle/>
          <a:p>
            <a:pPr algn="r"/>
            <a:r>
              <a:rPr lang="en-US" sz="5400" dirty="0"/>
              <a:t>What Should You Do?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2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45715"/>
            <a:ext cx="1124245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See if your password was already stolen/cracked.  If so, change it!!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Check your password on Troy Hunt’s website (“Have I been </a:t>
            </a:r>
            <a:r>
              <a:rPr lang="en-US" sz="2000" dirty="0" err="1"/>
              <a:t>pwned</a:t>
            </a:r>
            <a:r>
              <a:rPr lang="en-US" sz="2000" dirty="0"/>
              <a:t>?”)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https://haveibeenpwned.com/Passwords</a:t>
            </a:r>
            <a:endParaRPr lang="en-US" sz="2800" dirty="0"/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613,584,246 real world passwords (as of this writing, and always growing!)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Don’t use a “popular”/”well-known” or already-compromised password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https://nordpass.com/most-common-passwords-list/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https://en.wikipedia.org/wiki/Wikipedia:10,000_most_common_passwords</a:t>
            </a: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Check online password lists mentioned earlier – if you find yours in there, DON’T USE IT!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Don’t use a “bad” password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“Short is bad”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“Simple is bad” (*But there’s hope coming in a minute…)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Using predictable/common “shortcuts” is bad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“Can you help me?” </a:t>
            </a:r>
            <a:r>
              <a:rPr lang="en-US" sz="2400" dirty="0">
                <a:solidFill>
                  <a:srgbClr val="00B050"/>
                </a:solidFill>
              </a:rPr>
              <a:t>– ABSOLUTELY!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209596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80175"/>
            <a:ext cx="1107301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Longer is </a:t>
            </a:r>
            <a:r>
              <a:rPr lang="en-US" sz="2400" i="1" dirty="0"/>
              <a:t>not always</a:t>
            </a:r>
            <a:r>
              <a:rPr lang="en-US" sz="2400" dirty="0"/>
              <a:t> better!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Longer-but-common (bad)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Longer-but-uncommon (better)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Password-helpers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https://lastpass.com/howsecure.php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Simple, clear advice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https://www.generateit.net/password-strength-tester/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Has “traditional” advice (plus an estimate of time-to-crack)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FD03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https://www.uic.edu/apps/strong-password/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To really “geek out!”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u="sng" dirty="0">
                <a:solidFill>
                  <a:srgbClr val="FD03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http://www.passwordmeter.com/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Another “total geek-out” site</a:t>
            </a:r>
            <a:endParaRPr lang="en-US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79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Good Passwords</a:t>
            </a:r>
          </a:p>
        </p:txBody>
      </p:sp>
    </p:spTree>
    <p:extLst>
      <p:ext uri="{BB962C8B-B14F-4D97-AF65-F5344CB8AC3E}">
        <p14:creationId xmlns:p14="http://schemas.microsoft.com/office/powerpoint/2010/main" val="89972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900" y="992445"/>
            <a:ext cx="79438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Introduction – Who am I?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What are Passwords?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 Problem with Passwords...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How Humans Adapt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Hackers Adapt, Too!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Dirty-little-secrets about Passwords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What Should We Do?!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Making good passwords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One interesting idea…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Online Password Generators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Protecting your passwords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Some “Parting Advice”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Any Final Questions?  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39627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r>
              <a:rPr lang="en-US" sz="60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94DE6-704F-46DC-B3EF-2E2A13A5597F}"/>
              </a:ext>
            </a:extLst>
          </p:cNvPr>
          <p:cNvSpPr txBox="1"/>
          <p:nvPr/>
        </p:nvSpPr>
        <p:spPr>
          <a:xfrm>
            <a:off x="4793942" y="599627"/>
            <a:ext cx="5983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*BTW - Feel free to ask questions at any point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638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80175"/>
            <a:ext cx="1107301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Longer is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not always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better!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Longer-but-common (bad)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Longer-but-uncommon (better)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Password-helpers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https://lastpass.com/howsecure.php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Simple, clear advice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https://www.generateit.net/password-strength-tester/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Has “traditional” advice (plus an estimate of time-to-crack)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https://www.uic.edu/apps/strong-password/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To really “geek out!”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http://www.passwordmeter.com/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Another “total geek-out” site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79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Good Passwords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D1C3F-97D9-4994-8838-51104E473C2F}"/>
              </a:ext>
            </a:extLst>
          </p:cNvPr>
          <p:cNvSpPr/>
          <p:nvPr/>
        </p:nvSpPr>
        <p:spPr>
          <a:xfrm>
            <a:off x="2319302" y="2502568"/>
            <a:ext cx="5780816" cy="9264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i="1" dirty="0">
                <a:solidFill>
                  <a:schemeClr val="accent1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404572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80175"/>
            <a:ext cx="110730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Long-but-”simple” (avoiding shortcuts!)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“Since1960-MyFavoriteTeam?Dodgers!”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“I-married-Janet-on-June-14th”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“Who’sMyWifeOf30+Years?Francine!”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“IAm6Foot3And180#WithBlueEyes”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“Katie_Tom_Bruce_Carol_And_11_Grandkids!”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“I+h8+rutabaga+September+1972”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“Mac1-n2-Cheese3-is4-da5-bomb6!”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“1L0v3H4mR4d10$ka9cql”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“</a:t>
            </a:r>
            <a:r>
              <a:rPr lang="en-US" sz="2400" dirty="0" err="1"/>
              <a:t>MyDog</a:t>
            </a:r>
            <a:r>
              <a:rPr lang="en-US" sz="2400" dirty="0"/>
              <a:t>=Spot;Aol.com@2021”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All of the above are long, easy/easier to remember, and </a:t>
            </a:r>
            <a:r>
              <a:rPr lang="en-US" sz="2400" u="sng" dirty="0"/>
              <a:t>very</a:t>
            </a:r>
            <a:r>
              <a:rPr lang="en-US" sz="2400" dirty="0"/>
              <a:t> complex (read: </a:t>
            </a:r>
            <a:r>
              <a:rPr lang="en-US" sz="2400" dirty="0">
                <a:highlight>
                  <a:srgbClr val="00FF00"/>
                </a:highlight>
              </a:rPr>
              <a:t>HARD FOR COMPUTERS TO CRACK!</a:t>
            </a:r>
            <a:r>
              <a:rPr lang="en-US" sz="24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That last password “</a:t>
            </a:r>
            <a:r>
              <a:rPr lang="en-US" sz="2400" dirty="0" err="1"/>
              <a:t>MyDog</a:t>
            </a:r>
            <a:r>
              <a:rPr lang="en-US" sz="2400" dirty="0"/>
              <a:t>…” has a website in it – change that for each website, and it’ll be obvious what password goes with which account/website!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79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Passwords the “Menifee Mensch” Way!</a:t>
            </a:r>
          </a:p>
        </p:txBody>
      </p:sp>
    </p:spTree>
    <p:extLst>
      <p:ext uri="{BB962C8B-B14F-4D97-AF65-F5344CB8AC3E}">
        <p14:creationId xmlns:p14="http://schemas.microsoft.com/office/powerpoint/2010/main" val="82897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45715"/>
            <a:ext cx="11242459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There are websites that will create strong passwords for you!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Might not be easy-to-remember them, but they will be very secure!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Use reputable sites… don’t “just google it”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https://www.lastpass.com/features/password-generator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Strong, reputable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https://nordpass.com/password-generator/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Strong, reputable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https://www.expressvpn.com/password-generator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Complex, but secure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https://my.norton.com/extspa/passwordmanager?path=pwd-gen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 little too complex, for me…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https://1password.com/password-generator/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Also “a bit much”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Steve Gibson’s password generator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For the “criminally-insane”/ultra-paranoid among us!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https://www.grc.com/passwords.htm</a:t>
            </a: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Password Generators</a:t>
            </a:r>
          </a:p>
        </p:txBody>
      </p:sp>
    </p:spTree>
    <p:extLst>
      <p:ext uri="{BB962C8B-B14F-4D97-AF65-F5344CB8AC3E}">
        <p14:creationId xmlns:p14="http://schemas.microsoft.com/office/powerpoint/2010/main" val="344082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45715"/>
            <a:ext cx="112424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Write them down, and lock them away (this was mentioned before)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Use a “password keeper”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1Password -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https://1password.com/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LastPass -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https://www.lastpass.com/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Caution: They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issues… (see: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https://en.wikipedia.org/wiki/LastPass#Security_issues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What about a hardware device/dongle?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YubiKey -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https://www.yubico.com/why-yubico/how-the-yubikey-works/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“Titan Security Key” -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https://cloud.google.com/titan-security-key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RSA Key fob (some banks offer these – Wells Fargo, for sure!) -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https://www.rsa.com/en-us/store</a:t>
            </a:r>
            <a:endParaRPr lang="en-US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word about using your Facebook/Google login on other sites…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problem as using a single password everywhere –</a:t>
            </a:r>
            <a:endParaRPr lang="en-US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hackers crack that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password,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goes all your security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Protecting Your Passwords</a:t>
            </a:r>
          </a:p>
        </p:txBody>
      </p:sp>
    </p:spTree>
    <p:extLst>
      <p:ext uri="{BB962C8B-B14F-4D97-AF65-F5344CB8AC3E}">
        <p14:creationId xmlns:p14="http://schemas.microsoft.com/office/powerpoint/2010/main" val="2006526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179999" y="166853"/>
            <a:ext cx="6370336" cy="482752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" y="2741612"/>
            <a:ext cx="11235919" cy="3125787"/>
          </a:xfrm>
        </p:spPr>
        <p:txBody>
          <a:bodyPr/>
          <a:lstStyle/>
          <a:p>
            <a:pPr algn="r"/>
            <a:r>
              <a:rPr lang="en-US" sz="5400" dirty="0"/>
              <a:t>Parting Advice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9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956935"/>
            <a:ext cx="1124245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Change your passwords as you go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Hit that “forgot my password” link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Use good/stronger/”Menifee Mensch” passwords everywhere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Never (EVER!) reuse a password!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Write them all down, if you have to, and lock that list in a drawer, file cabinet, safe deposit box (etc.)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Stronger-but-written-down is better than easily-crackable by some hacker in Brazil!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Keep your new passwords secret!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Don’t give them to </a:t>
            </a:r>
            <a:r>
              <a:rPr lang="en-US" sz="2000" u="sng" dirty="0"/>
              <a:t>anyone</a:t>
            </a:r>
            <a:r>
              <a:rPr lang="en-US" sz="2000" dirty="0"/>
              <a:t>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u="sng" dirty="0"/>
              <a:t>Nobody</a:t>
            </a:r>
            <a:r>
              <a:rPr lang="en-US" dirty="0"/>
              <a:t> over the phone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u="sng" dirty="0"/>
              <a:t>Nobody</a:t>
            </a:r>
            <a:r>
              <a:rPr lang="en-US" dirty="0"/>
              <a:t> over the Internet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u="sng" dirty="0"/>
              <a:t>Never</a:t>
            </a:r>
            <a:r>
              <a:rPr lang="en-US" dirty="0"/>
              <a:t> type it into an email/email reply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Never click any link found within an email – even if you think that email is legitimate!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Instead, open a private web browser tab and type in the well-known address yourself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I hate to say it, but this even goes for “forgot my password” emails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Parting Advice (1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4)</a:t>
            </a:r>
          </a:p>
        </p:txBody>
      </p:sp>
    </p:spTree>
    <p:extLst>
      <p:ext uri="{BB962C8B-B14F-4D97-AF65-F5344CB8AC3E}">
        <p14:creationId xmlns:p14="http://schemas.microsoft.com/office/powerpoint/2010/main" val="2238366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956935"/>
            <a:ext cx="112424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Keep your new passwords secret, continued…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Don’t give them to </a:t>
            </a:r>
            <a:r>
              <a:rPr lang="en-US" sz="2000" u="sng" dirty="0"/>
              <a:t>anyone</a:t>
            </a:r>
            <a:r>
              <a:rPr lang="en-US" sz="2000" dirty="0"/>
              <a:t>, continued…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u="sng" dirty="0"/>
              <a:t>NO</a:t>
            </a:r>
            <a:r>
              <a:rPr lang="en-US" sz="2000" dirty="0"/>
              <a:t> bank, </a:t>
            </a:r>
            <a:r>
              <a:rPr lang="en-US" sz="2000" u="sng" dirty="0"/>
              <a:t>NO</a:t>
            </a:r>
            <a:r>
              <a:rPr lang="en-US" sz="2000" dirty="0"/>
              <a:t> website and </a:t>
            </a:r>
            <a:r>
              <a:rPr lang="en-US" sz="2000" u="sng" dirty="0"/>
              <a:t>NO</a:t>
            </a:r>
            <a:r>
              <a:rPr lang="en-US" sz="2000" dirty="0"/>
              <a:t> technical support will </a:t>
            </a:r>
            <a:r>
              <a:rPr lang="en-US" sz="2000" u="sng" dirty="0"/>
              <a:t>ever</a:t>
            </a:r>
            <a:r>
              <a:rPr lang="en-US" sz="2000" dirty="0"/>
              <a:t> ask you for your password over the phone or in an email. P-E-R-I-O-D.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All verbal/emailed/etc. requests for your password are from </a:t>
            </a:r>
            <a:r>
              <a:rPr lang="en-US" sz="2000" u="sng" dirty="0"/>
              <a:t>hackers</a:t>
            </a:r>
            <a:r>
              <a:rPr lang="en-US" sz="2000" dirty="0"/>
              <a:t>!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If you didn’t type in a website address yourself, treat it like it’s part of a (possibly elaborate) scam!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Hackers are even better “salesmen” than that car dealer down the street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Remember – with almost 5 BILLION people on the Internet, surely </a:t>
            </a:r>
            <a:r>
              <a:rPr lang="en-US" sz="2000" i="1" dirty="0"/>
              <a:t>at least one</a:t>
            </a:r>
            <a:r>
              <a:rPr lang="en-US" sz="2000" dirty="0"/>
              <a:t> of them is a hacker that is </a:t>
            </a:r>
            <a:r>
              <a:rPr lang="en-US" sz="2000" i="1" dirty="0"/>
              <a:t>more clever than you imagine</a:t>
            </a:r>
            <a:r>
              <a:rPr lang="en-US" sz="2000" dirty="0"/>
              <a:t>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Parting Advice (2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4)</a:t>
            </a:r>
          </a:p>
        </p:txBody>
      </p:sp>
    </p:spTree>
    <p:extLst>
      <p:ext uri="{BB962C8B-B14F-4D97-AF65-F5344CB8AC3E}">
        <p14:creationId xmlns:p14="http://schemas.microsoft.com/office/powerpoint/2010/main" val="378634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956935"/>
            <a:ext cx="112424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Buy a new Wi-Fi router (KEEP the old one, too – you’ll see why in a second)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Plan to spend between $79 and $129 for a good-</a:t>
            </a:r>
            <a:r>
              <a:rPr lang="en-US" sz="2000" dirty="0" err="1"/>
              <a:t>ish</a:t>
            </a:r>
            <a:r>
              <a:rPr lang="en-US" sz="2000" dirty="0"/>
              <a:t> one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Pick a well-known vendor (no “Buffalo” or Walmart/Staples/Best Buy “private label” brand!)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CHANGE ITS DEFAULT ADMIN PASSWORD! (OMG, seriously!?)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Make your new device’s </a:t>
            </a:r>
            <a:r>
              <a:rPr lang="en-US" sz="2000" dirty="0" err="1"/>
              <a:t>WI-Fi</a:t>
            </a:r>
            <a:r>
              <a:rPr lang="en-US" sz="2000" dirty="0"/>
              <a:t> password </a:t>
            </a:r>
            <a:r>
              <a:rPr lang="en-US" sz="2000" u="sng" dirty="0"/>
              <a:t>strong</a:t>
            </a:r>
            <a:endParaRPr lang="en-US" sz="2000" dirty="0"/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Make it truly random, long, and write it down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Internet-based hackers aren’t going to invade your home looking for your password log! (LOL)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Cleaning lady better be trusted, anyway!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If it’s a cleaning </a:t>
            </a:r>
            <a:r>
              <a:rPr lang="en-US" i="1" dirty="0"/>
              <a:t>crew</a:t>
            </a:r>
            <a:r>
              <a:rPr lang="en-US" dirty="0"/>
              <a:t>, however – lock it in a drawer, file cabinet, safe, etc.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Place new device </a:t>
            </a:r>
            <a:r>
              <a:rPr lang="en-US" sz="2000" u="sng" dirty="0"/>
              <a:t>after</a:t>
            </a:r>
            <a:r>
              <a:rPr lang="en-US" sz="2000" dirty="0"/>
              <a:t> your current one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Internet provider modem       then your old Wi-Fi device       then your new Wi-Fi device = GOOD SECURITY!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Parting Advice (3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4)</a:t>
            </a:r>
          </a:p>
        </p:txBody>
      </p:sp>
      <p:pic>
        <p:nvPicPr>
          <p:cNvPr id="4" name="Graphic 3" descr="Line arrow Straight">
            <a:extLst>
              <a:ext uri="{FF2B5EF4-FFF2-40B4-BE49-F238E27FC236}">
                <a16:creationId xmlns:a16="http://schemas.microsoft.com/office/drawing/2014/main" id="{C91CB5AB-EC5D-4474-9847-92F623CDE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225771" y="4785062"/>
            <a:ext cx="363982" cy="313881"/>
          </a:xfrm>
          <a:prstGeom prst="rect">
            <a:avLst/>
          </a:prstGeom>
        </p:spPr>
      </p:pic>
      <p:pic>
        <p:nvPicPr>
          <p:cNvPr id="9" name="Graphic 8" descr="Line arrow Straight">
            <a:extLst>
              <a:ext uri="{FF2B5EF4-FFF2-40B4-BE49-F238E27FC236}">
                <a16:creationId xmlns:a16="http://schemas.microsoft.com/office/drawing/2014/main" id="{446C3CCE-1408-4AA1-871E-30E5F8C1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130249" y="4785063"/>
            <a:ext cx="363982" cy="3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95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956935"/>
            <a:ext cx="1124245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Buy a new Wi-Fi router, continued…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Stop using current (“old”) router for anything except “IoT devices” –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Smart thermostats, Ring doorbells, Alexa/Google devices, security alarms, etc.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Don’t have to get too hung up about how strong the old device’s password is…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You shouldn’t trust these IoT devices, anyway!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…but change it, if you can (if pain is too great, it’s ok, and understandable)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And finally…. “Just because you’re paranoid, it doesn’t mean they’re </a:t>
            </a:r>
            <a:r>
              <a:rPr lang="en-US" sz="2400" u="sng" dirty="0"/>
              <a:t>not</a:t>
            </a:r>
            <a:r>
              <a:rPr lang="en-US" sz="2400" dirty="0"/>
              <a:t> after you!”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Parting Advice (4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4)</a:t>
            </a:r>
          </a:p>
        </p:txBody>
      </p:sp>
    </p:spTree>
    <p:extLst>
      <p:ext uri="{BB962C8B-B14F-4D97-AF65-F5344CB8AC3E}">
        <p14:creationId xmlns:p14="http://schemas.microsoft.com/office/powerpoint/2010/main" val="981729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174295" y="200672"/>
            <a:ext cx="7297119" cy="441242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" y="2741612"/>
            <a:ext cx="11235919" cy="3125787"/>
          </a:xfrm>
        </p:spPr>
        <p:txBody>
          <a:bodyPr/>
          <a:lstStyle/>
          <a:p>
            <a:pPr algn="r"/>
            <a:r>
              <a:rPr lang="en-US" sz="5400" dirty="0"/>
              <a:t>Any Final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2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1" y="1828799"/>
            <a:ext cx="5040000" cy="123824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Mike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Sipin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KA9CQL - Victorville, CA</a:t>
            </a:r>
          </a:p>
          <a:p>
            <a:pPr algn="ctr"/>
            <a:r>
              <a:rPr lang="en-US" noProof="1">
                <a:solidFill>
                  <a:schemeClr val="bg2">
                    <a:lumMod val="50000"/>
                  </a:schemeClr>
                </a:solidFill>
              </a:rPr>
              <a:t>ka9cql@gmail.com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3181350"/>
            <a:ext cx="4582717" cy="2938650"/>
          </a:xfrm>
        </p:spPr>
        <p:txBody>
          <a:bodyPr/>
          <a:lstStyle/>
          <a:p>
            <a:r>
              <a:rPr lang="en-US" dirty="0"/>
              <a:t>Long time Ham</a:t>
            </a:r>
            <a:endParaRPr lang="en-US" noProof="1"/>
          </a:p>
          <a:p>
            <a:r>
              <a:rPr lang="en-US" noProof="1"/>
              <a:t>Professional “hacker”</a:t>
            </a:r>
          </a:p>
          <a:p>
            <a:r>
              <a:rPr lang="en-US" noProof="1"/>
              <a:t>Inventor of network-securty products and solutions</a:t>
            </a:r>
          </a:p>
          <a:p>
            <a:pPr algn="ctr"/>
            <a:r>
              <a:rPr lang="en-US" noProof="1"/>
              <a:t>Invited to give this talk by Pat, N6WHZ</a:t>
            </a:r>
            <a:br>
              <a:rPr lang="en-US" noProof="1"/>
            </a:br>
            <a:r>
              <a:rPr lang="en-US" noProof="1"/>
              <a:t>(Thank you, Pat!)</a:t>
            </a:r>
          </a:p>
          <a:p>
            <a:endParaRPr lang="en-US" noProof="1"/>
          </a:p>
          <a:p>
            <a:r>
              <a:rPr lang="en-US" b="1" i="1" noProof="1"/>
              <a:t>Happy to be invited back!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B566F94-17A3-4E0B-8F60-AEB4C21211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 flipH="1">
            <a:off x="6334124" y="2404875"/>
            <a:ext cx="4582716" cy="2795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Envelope" title="Icon Presenter Email">
            <a:extLst>
              <a:ext uri="{FF2B5EF4-FFF2-40B4-BE49-F238E27FC236}">
                <a16:creationId xmlns:a16="http://schemas.microsoft.com/office/drawing/2014/main" id="{F4351A03-0CE7-4ECE-83E4-42B598DEC9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0524" y="5259614"/>
            <a:ext cx="218900" cy="2189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86A842-4D8F-4CBB-88D4-36B5A31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7" y="1358281"/>
            <a:ext cx="5915999" cy="2349000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you,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2A0033-ADC8-481C-B115-AC0E878D95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Mike </a:t>
            </a:r>
            <a:r>
              <a:rPr lang="en-US" dirty="0" err="1"/>
              <a:t>Sipin</a:t>
            </a:r>
            <a:r>
              <a:rPr lang="en-US" dirty="0"/>
              <a:t>, KA9CQL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A09CEB-A6FC-49E2-821D-DC34CF4FC2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ka9cql@gmail.com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9E953-90B8-4776-9901-A51C08374C15}"/>
              </a:ext>
            </a:extLst>
          </p:cNvPr>
          <p:cNvSpPr txBox="1"/>
          <p:nvPr/>
        </p:nvSpPr>
        <p:spPr>
          <a:xfrm>
            <a:off x="179998" y="3707281"/>
            <a:ext cx="5915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MVARC!</a:t>
            </a:r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00FF88-F066-4163-984D-CFAA1BC37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 Follow…</a:t>
            </a:r>
          </a:p>
        </p:txBody>
      </p:sp>
    </p:spTree>
    <p:extLst>
      <p:ext uri="{BB962C8B-B14F-4D97-AF65-F5344CB8AC3E}">
        <p14:creationId xmlns:p14="http://schemas.microsoft.com/office/powerpoint/2010/main" val="1588751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00273"/>
            <a:ext cx="110730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(Because websites have reset-password links) We just hit the link!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Reset-link is sent via email or text message (SMS)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u="sng" dirty="0"/>
              <a:t>Problem:</a:t>
            </a:r>
            <a:r>
              <a:rPr lang="en-US" sz="2000" dirty="0"/>
              <a:t> Email isn’t secure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Anyone that wants to can read it as it passes along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000" dirty="0"/>
              <a:t>China, other governments (China, India and hackers routinely, “accidentally” redirect Internet traffic…)</a:t>
            </a:r>
          </a:p>
          <a:p>
            <a:pPr marL="2286000" lvl="4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Google “BGP hijacking incidents” – </a:t>
            </a:r>
            <a:r>
              <a:rPr lang="en-US" sz="2000" u="sng" dirty="0"/>
              <a:t>Thousands</a:t>
            </a:r>
            <a:r>
              <a:rPr lang="en-US" sz="2000" dirty="0"/>
              <a:t> of hijacks per year!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Your ISP and free email provider can read it (Google – I’m looking at </a:t>
            </a:r>
            <a:r>
              <a:rPr lang="en-US" sz="2000" u="sng" dirty="0"/>
              <a:t>you</a:t>
            </a:r>
            <a:r>
              <a:rPr lang="en-US" sz="2000" dirty="0"/>
              <a:t>!)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Any company/service/service-provider between the sender and you can read it, too!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000" dirty="0"/>
              <a:t>…of course, that includes hackers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000" dirty="0"/>
              <a:t>So many ways to attack the Internet….</a:t>
            </a:r>
          </a:p>
          <a:p>
            <a:pPr marL="2743200" lvl="5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Man-in-the-middle, phishing, click-bait, DNS poisoning</a:t>
            </a:r>
          </a:p>
          <a:p>
            <a:pPr marL="2743200" lvl="5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Paid/malicious company insider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000" dirty="0"/>
              <a:t>Public Wi-Fi is “suspect” (“sus”, for you young whipper-snappers!)</a:t>
            </a:r>
          </a:p>
          <a:p>
            <a:pPr marL="3200400" lvl="6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u="sng" dirty="0"/>
              <a:t>Recommendation:</a:t>
            </a:r>
            <a:r>
              <a:rPr lang="en-US" sz="2000" dirty="0"/>
              <a:t> Use a VPN!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DID YOU </a:t>
            </a:r>
            <a:r>
              <a:rPr lang="en-US" sz="2000" u="sng" dirty="0"/>
              <a:t>REUSE</a:t>
            </a:r>
            <a:r>
              <a:rPr lang="en-US" sz="2000" dirty="0"/>
              <a:t> THAT WEBSITE PASSWORD ON YOUR EMAIL ACCOUNT!?!?!?!?!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79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Humans Adapt (2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3)</a:t>
            </a:r>
          </a:p>
        </p:txBody>
      </p:sp>
    </p:spTree>
    <p:extLst>
      <p:ext uri="{BB962C8B-B14F-4D97-AF65-F5344CB8AC3E}">
        <p14:creationId xmlns:p14="http://schemas.microsoft.com/office/powerpoint/2010/main" val="4212577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80175"/>
            <a:ext cx="11073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u="sng" dirty="0"/>
              <a:t>Problem:</a:t>
            </a:r>
            <a:r>
              <a:rPr lang="en-US" sz="2000" dirty="0"/>
              <a:t> Two-Factor Authentication (2FA) isn’t totally/always secure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Overwhelming majority of 2FA utilizes email, text messaging or a phone call to your cellphone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These are the “second factor” – (“first factor” is your password, which, you forgot!)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By now, criminals already know (virtually) everyone’s email address and cellphone number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Way too many sources of this information, including hacks/data breaches, Internet tracking/marketing companies, 3</a:t>
            </a:r>
            <a:r>
              <a:rPr lang="en-US" sz="2000" baseline="30000" dirty="0"/>
              <a:t>rd</a:t>
            </a:r>
            <a:r>
              <a:rPr lang="en-US" sz="2000" dirty="0"/>
              <a:t> party information aggregators and </a:t>
            </a:r>
            <a:r>
              <a:rPr lang="en-US" sz="2000" i="1" dirty="0"/>
              <a:t>even credit reporting agencies</a:t>
            </a:r>
            <a:r>
              <a:rPr lang="en-US" sz="2000" dirty="0"/>
              <a:t>!  (Yep, you read that correctly!)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Google freely admits that they read all your emails (they say it is “to provide you products and services”… yeah, right!) – and they sell data about you to others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Your cellphone company sells your information – including your location information!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And, of course, social media companies are notorious for how much of your information they collect and sell to 3</a:t>
            </a:r>
            <a:r>
              <a:rPr lang="en-US" sz="2000" baseline="30000" dirty="0"/>
              <a:t>rd</a:t>
            </a:r>
            <a:r>
              <a:rPr lang="en-US" sz="2000" dirty="0"/>
              <a:t> parties!  (Facebook makes BILLIONS from this!)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Hackers can attack/overcome 2FA, too!  (More on this in a moment…)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79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Humans Adapt (3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3)</a:t>
            </a:r>
          </a:p>
        </p:txBody>
      </p:sp>
    </p:spTree>
    <p:extLst>
      <p:ext uri="{BB962C8B-B14F-4D97-AF65-F5344CB8AC3E}">
        <p14:creationId xmlns:p14="http://schemas.microsoft.com/office/powerpoint/2010/main" val="3278149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34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90103"/>
            <a:ext cx="112424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“SIM Swapping” attack – Takes over your cellphone account!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Simple to do – some US carriers are working on making this harder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Gives hackers the ability to briefly intercept your cellphone calls and text messages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…which, of course, are two of the Two-Factor Authentication mechanisms!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342899" y="390538"/>
            <a:ext cx="11073017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phone might get hacked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1270815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35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54588"/>
            <a:ext cx="1124245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Many hacking techniques can be used against your accounts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“Brute-forcing” (keep guessing passwords until one gets them in!)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“Password spraying” (try the most popular passwords on every website)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Correctly answer your “Security Questions” (using your social media posts!)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Compromise the website, steal the password database, crack it offline!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Lock you out of your account on purpose, to make you use your 2FA (which they then intercept - covered in another slide)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342899" y="186353"/>
            <a:ext cx="11073017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account might get hacked, </a:t>
            </a:r>
            <a:r>
              <a:rPr lang="en-US" sz="4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</a:p>
        </p:txBody>
      </p:sp>
    </p:spTree>
    <p:extLst>
      <p:ext uri="{BB962C8B-B14F-4D97-AF65-F5344CB8AC3E}">
        <p14:creationId xmlns:p14="http://schemas.microsoft.com/office/powerpoint/2010/main" val="3635475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36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63463"/>
            <a:ext cx="1124245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Scammers call or email you, pretending to be your bank/etc.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Over the phone – They talk you into revealing information that lets them get into your account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/>
              <a:t>They may even trigger a text-message or email from your real account/website, then ask you to read it back to them “for verification purposes”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i="1" dirty="0"/>
              <a:t>THIS WOULD CONSTITUTE A “LIVE” ATTACK!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Within an email – They get you to click on a link in the email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 link takes you to their </a:t>
            </a:r>
            <a:r>
              <a:rPr lang="en-US" sz="2400" u="sng" dirty="0"/>
              <a:t>fake</a:t>
            </a:r>
            <a:r>
              <a:rPr lang="en-US" sz="2400" dirty="0"/>
              <a:t> website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Looks just like the real website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They trick you into typing your real password into their fake website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Now they have your password!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342899" y="177477"/>
            <a:ext cx="11073017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might get hacked - “Social Engineering”</a:t>
            </a:r>
          </a:p>
        </p:txBody>
      </p:sp>
    </p:spTree>
    <p:extLst>
      <p:ext uri="{BB962C8B-B14F-4D97-AF65-F5344CB8AC3E}">
        <p14:creationId xmlns:p14="http://schemas.microsoft.com/office/powerpoint/2010/main" val="253842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37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900" y="1045710"/>
            <a:ext cx="1107301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Hacker “shortcuts”, continued…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Cracking just one password from a website “</a:t>
            </a:r>
            <a:r>
              <a:rPr lang="en-US" sz="2000" dirty="0" err="1"/>
              <a:t>unsalts</a:t>
            </a:r>
            <a:r>
              <a:rPr lang="en-US" sz="2000" dirty="0"/>
              <a:t>” the rest!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Highly technical, but if you hear “salt”/”salted” with regard to passwords, understand that this can be reversed/defeated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Amazon Web Services (AWS) can be used to crack passwords, too!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Graphics cards (GPUs) aren’t just for cryptocurrency mining…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They work as password crackers, too!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https://medium.com/hackernoon/20-hours-18-and-11-million-passwords-cracked-c4513f61fdb1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If “passwords are just electronic locks”, computers are “electronic locksmiths”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Hiring a locksmith is easy (even 24/7/365!)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Hiring a “password locksmith” is easy, too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Most-popular-password lists are online (covered earlier)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Can use online services – submit a “hashed” password, wait a bit…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Uses “Rainbow Tables” – Pre-computed lists of hashes and their corresponding plain-text passwords – to spit out the password in seconds!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461564" y="275137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“dirty-little-secrets”…</a:t>
            </a:r>
          </a:p>
        </p:txBody>
      </p:sp>
    </p:spTree>
    <p:extLst>
      <p:ext uri="{BB962C8B-B14F-4D97-AF65-F5344CB8AC3E}">
        <p14:creationId xmlns:p14="http://schemas.microsoft.com/office/powerpoint/2010/main" val="2857805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38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900" y="1045710"/>
            <a:ext cx="11073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Hiring a “password locksmith”, continued…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Be-your-own “locksmith”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“john the ripper”, “</a:t>
            </a:r>
            <a:r>
              <a:rPr lang="en-US" sz="2400" dirty="0" err="1"/>
              <a:t>Hashcat</a:t>
            </a:r>
            <a:r>
              <a:rPr lang="en-US" sz="2400" dirty="0"/>
              <a:t>” – free password-cracking tools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Kali Linux, Security Onion, </a:t>
            </a:r>
            <a:r>
              <a:rPr lang="en-US" sz="2400" dirty="0" err="1"/>
              <a:t>Pentoo</a:t>
            </a:r>
            <a:r>
              <a:rPr lang="en-US" sz="2400" dirty="0"/>
              <a:t> – bootable Linux images pre-configured with website and password hacking/cracking tools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Cracking-as-a-Service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Free – Internet based: “submit-and-wait” (usually less than 5 minutes)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Paid – Legitimate tools and websites (very few; be very careful!)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Paid – “Underground” services (far more dangerous!)</a:t>
            </a:r>
          </a:p>
          <a:p>
            <a:pPr marL="2286000" lvl="4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i="1" dirty="0"/>
              <a:t>(I wouldn’t, if I were you…)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461564" y="275137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“dirty-little-secrets”…</a:t>
            </a:r>
          </a:p>
        </p:txBody>
      </p:sp>
    </p:spTree>
    <p:extLst>
      <p:ext uri="{BB962C8B-B14F-4D97-AF65-F5344CB8AC3E}">
        <p14:creationId xmlns:p14="http://schemas.microsoft.com/office/powerpoint/2010/main" val="2827788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39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45715"/>
            <a:ext cx="1124245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You usually have to turn it on (it’s not on by default… yet)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Most “larger”/”mainstream”/popular websites offer it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Is good…</a:t>
            </a:r>
            <a:r>
              <a:rPr lang="en-US" sz="2400" dirty="0" err="1"/>
              <a:t>ish</a:t>
            </a:r>
            <a:r>
              <a:rPr lang="en-US" sz="2400" dirty="0"/>
              <a:t>… I suppose… until it isn’t…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Just make sure YOU TRIGGERED IT, and not a hacker!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Don’t </a:t>
            </a:r>
            <a:r>
              <a:rPr lang="en-US" sz="2400" u="sng" dirty="0"/>
              <a:t>ever</a:t>
            </a:r>
            <a:r>
              <a:rPr lang="en-US" sz="2400" dirty="0"/>
              <a:t> tell someone who </a:t>
            </a:r>
            <a:r>
              <a:rPr lang="en-US" sz="2400" u="sng" dirty="0"/>
              <a:t>called</a:t>
            </a:r>
            <a:r>
              <a:rPr lang="en-US" sz="2400" dirty="0"/>
              <a:t> </a:t>
            </a:r>
            <a:r>
              <a:rPr lang="en-US" sz="2400" u="sng" dirty="0"/>
              <a:t>you</a:t>
            </a:r>
            <a:r>
              <a:rPr lang="en-US" sz="2400" dirty="0"/>
              <a:t> what is in a Two-Factor Authentication email or text message!!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Only tell someone that </a:t>
            </a:r>
            <a:r>
              <a:rPr lang="en-US" sz="2400" u="sng" dirty="0"/>
              <a:t>you</a:t>
            </a:r>
            <a:r>
              <a:rPr lang="en-US" sz="2400" dirty="0"/>
              <a:t> </a:t>
            </a:r>
            <a:r>
              <a:rPr lang="en-US" sz="2400" u="sng" dirty="0"/>
              <a:t>called</a:t>
            </a:r>
            <a:r>
              <a:rPr lang="en-US" sz="2400" dirty="0"/>
              <a:t>, and even then, only if you dialed a number you </a:t>
            </a:r>
            <a:r>
              <a:rPr lang="en-US" sz="2400" u="sng" dirty="0"/>
              <a:t>already</a:t>
            </a:r>
            <a:r>
              <a:rPr lang="en-US" sz="2400" dirty="0"/>
              <a:t> </a:t>
            </a:r>
            <a:r>
              <a:rPr lang="en-US" sz="2400" u="sng" dirty="0"/>
              <a:t>knew</a:t>
            </a:r>
            <a:r>
              <a:rPr lang="en-US" sz="2400" dirty="0"/>
              <a:t> or obtained from a “trusted source” (e.g. bank/credit card statement, bill or receipt, etc.)  </a:t>
            </a:r>
            <a:r>
              <a:rPr lang="en-US" sz="2400" i="1" dirty="0"/>
              <a:t>NEVER TRUST AN EMAILED LINK!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82"/>
            <a:ext cx="10369188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about Two-Factor Authentication?</a:t>
            </a:r>
          </a:p>
        </p:txBody>
      </p:sp>
    </p:spTree>
    <p:extLst>
      <p:ext uri="{BB962C8B-B14F-4D97-AF65-F5344CB8AC3E}">
        <p14:creationId xmlns:p14="http://schemas.microsoft.com/office/powerpoint/2010/main" val="370049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833136" y="209550"/>
            <a:ext cx="6618631" cy="441242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" y="2741612"/>
            <a:ext cx="11235918" cy="3125787"/>
          </a:xfrm>
        </p:spPr>
        <p:txBody>
          <a:bodyPr/>
          <a:lstStyle/>
          <a:p>
            <a:pPr algn="r"/>
            <a:r>
              <a:rPr lang="en-US" dirty="0"/>
              <a:t>What are passwords?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25726B-5F2A-41AC-987C-E7EFAAA3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2211" y="806118"/>
            <a:ext cx="9833811" cy="52422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40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F8EBC-E2CE-46BB-9E17-648B0A9109F1}"/>
              </a:ext>
            </a:extLst>
          </p:cNvPr>
          <p:cNvGrpSpPr/>
          <p:nvPr/>
        </p:nvGrpSpPr>
        <p:grpSpPr>
          <a:xfrm>
            <a:off x="-529390" y="2502568"/>
            <a:ext cx="11486320" cy="926432"/>
            <a:chOff x="-548341" y="2502568"/>
            <a:chExt cx="11594608" cy="9264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F7FEFC-9F77-436C-8D87-311E425A62CF}"/>
                </a:ext>
              </a:extLst>
            </p:cNvPr>
            <p:cNvSpPr/>
            <p:nvPr/>
          </p:nvSpPr>
          <p:spPr>
            <a:xfrm>
              <a:off x="2327207" y="2502568"/>
              <a:ext cx="5835315" cy="92643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DC6245A8-B210-44CE-B511-B8F752A06C17}"/>
                </a:ext>
              </a:extLst>
            </p:cNvPr>
            <p:cNvSpPr txBox="1">
              <a:spLocks/>
            </p:cNvSpPr>
            <p:nvPr/>
          </p:nvSpPr>
          <p:spPr>
            <a:xfrm>
              <a:off x="-548341" y="2687764"/>
              <a:ext cx="11594608" cy="720000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ts val="5000"/>
                </a:lnSpc>
                <a:spcBef>
                  <a:spcPct val="0"/>
                </a:spcBef>
                <a:buNone/>
                <a:defRPr sz="6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Live DEMO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01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635B28-D296-4DBE-9BF2-C84F6324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02428" y="158325"/>
            <a:ext cx="3862829" cy="55078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900" y="2291988"/>
            <a:ext cx="7943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Passwords are just “electronic locks”</a:t>
            </a:r>
            <a:endParaRPr lang="en-US" sz="20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They give you a sense of security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Prevent “nosey neighbors” from snooping around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Help businesses prove it’s “really you”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Help keep “bad guys” out of your stuff!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79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Passwords Are…</a:t>
            </a:r>
          </a:p>
        </p:txBody>
      </p:sp>
    </p:spTree>
    <p:extLst>
      <p:ext uri="{BB962C8B-B14F-4D97-AF65-F5344CB8AC3E}">
        <p14:creationId xmlns:p14="http://schemas.microsoft.com/office/powerpoint/2010/main" val="309650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219167" y="209550"/>
            <a:ext cx="7846568" cy="441242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" y="2741612"/>
            <a:ext cx="11235919" cy="3125787"/>
          </a:xfrm>
        </p:spPr>
        <p:txBody>
          <a:bodyPr/>
          <a:lstStyle/>
          <a:p>
            <a:pPr algn="r"/>
            <a:r>
              <a:rPr lang="en-US" dirty="0"/>
              <a:t>The Problem with Passwords…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3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80175"/>
            <a:ext cx="1107301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We need too many!  They’re used </a:t>
            </a:r>
            <a:r>
              <a:rPr lang="en-US" sz="2400" i="1" u="sng" dirty="0"/>
              <a:t>everywhere!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Which password goes with which account?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Good passwords are hard to remember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Complicated website password requirements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“Use capital and lower case letters, numbers, special characters… at least three groups, no more than two in a row from any one group, blah blah blah  - OMG, SERIOUSLY!?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Just when you get a “good one”, you are forced to change it!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Every few months (company policy)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Every time there is a data breach (or even “suspected breach” – they rarely admit it!)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Make you change it “out of an abundance of caution”.  (If they used an “abundance of caution” in the first place, there wouldn’t </a:t>
            </a:r>
            <a:r>
              <a:rPr lang="en-US" sz="2000" u="sng" dirty="0"/>
              <a:t>be</a:t>
            </a:r>
            <a:r>
              <a:rPr lang="en-US" sz="2000" dirty="0"/>
              <a:t> a breach, am I right?)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We forget them so often, every website has a “Forgot your password?” link!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…so, we “set it and forget it™!”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79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 With Passwords…</a:t>
            </a:r>
          </a:p>
        </p:txBody>
      </p:sp>
    </p:spTree>
    <p:extLst>
      <p:ext uri="{BB962C8B-B14F-4D97-AF65-F5344CB8AC3E}">
        <p14:creationId xmlns:p14="http://schemas.microsoft.com/office/powerpoint/2010/main" val="341396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179999" y="160250"/>
            <a:ext cx="9032529" cy="346183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" y="2741612"/>
            <a:ext cx="11235919" cy="3125787"/>
          </a:xfrm>
        </p:spPr>
        <p:txBody>
          <a:bodyPr/>
          <a:lstStyle/>
          <a:p>
            <a:pPr algn="r"/>
            <a:r>
              <a:rPr lang="en-US" dirty="0"/>
              <a:t>How Humans Adapt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7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C57B3-BC1E-4B8A-8088-2061AEB9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F20DE-10D3-4D6B-8587-46188B9F1E56}"/>
              </a:ext>
            </a:extLst>
          </p:cNvPr>
          <p:cNvSpPr txBox="1"/>
          <p:nvPr/>
        </p:nvSpPr>
        <p:spPr>
          <a:xfrm>
            <a:off x="342899" y="1080175"/>
            <a:ext cx="1107301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(Because passwords are needed everywhere) We tend to </a:t>
            </a:r>
            <a:r>
              <a:rPr lang="en-US" sz="2400" i="1" dirty="0"/>
              <a:t>reuse the same one</a:t>
            </a:r>
            <a:r>
              <a:rPr lang="en-US" sz="2400" dirty="0"/>
              <a:t>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u="sng" dirty="0"/>
              <a:t>Problem:</a:t>
            </a:r>
            <a:r>
              <a:rPr lang="en-US" sz="2400" dirty="0"/>
              <a:t> If just one of those websites gets hacked, there goes </a:t>
            </a:r>
            <a:r>
              <a:rPr lang="en-US" sz="2400" u="sng" dirty="0"/>
              <a:t>all</a:t>
            </a:r>
            <a:r>
              <a:rPr lang="en-US" sz="2400" dirty="0"/>
              <a:t> your security!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(Because they’re hard to remember) We tend to use “mental shortcuts”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Popular “shortcuts” –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Birthdays, street addresses, telephone numbers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Spouse/child/grandchild/pet’s names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Common words, phrases, quotes – “password”, “monkey”, “</a:t>
            </a:r>
            <a:r>
              <a:rPr lang="en-US" sz="2000" dirty="0" err="1"/>
              <a:t>changeme</a:t>
            </a:r>
            <a:r>
              <a:rPr lang="en-US" sz="2000" dirty="0"/>
              <a:t>”, “qwerty”, etc.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Favorite people, movies, brand names, cities, sports teams (“</a:t>
            </a:r>
            <a:r>
              <a:rPr lang="en-US" sz="2000" dirty="0" err="1"/>
              <a:t>DaBears</a:t>
            </a:r>
            <a:r>
              <a:rPr lang="en-US" sz="2000" dirty="0"/>
              <a:t>” is actually popular!)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Use numbers to replace vowels (e.g. “password” becomes “p4ssw0rd”)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Add a few numbers to the end of a common word – “password123”, “admin1234”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And combinations of the above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“Spring2021”, “Summer2021!,” “Jenny8675309”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“Mexico1984”, “1l0v3y0u!”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245A8-B210-44CE-B511-B8F752A06C17}"/>
              </a:ext>
            </a:extLst>
          </p:cNvPr>
          <p:cNvSpPr txBox="1">
            <a:spLocks/>
          </p:cNvSpPr>
          <p:nvPr/>
        </p:nvSpPr>
        <p:spPr>
          <a:xfrm>
            <a:off x="648000" y="257379"/>
            <a:ext cx="10261299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Humans Adapt</a:t>
            </a:r>
          </a:p>
        </p:txBody>
      </p:sp>
    </p:spTree>
    <p:extLst>
      <p:ext uri="{BB962C8B-B14F-4D97-AF65-F5344CB8AC3E}">
        <p14:creationId xmlns:p14="http://schemas.microsoft.com/office/powerpoint/2010/main" val="2019865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936837_Scientific findings presentation_CLR_v3" id="{5A69B0E8-E1D0-44CD-830D-0BA7309D95FC}" vid="{1939E1BA-9AD2-4F2B-9080-830C8601EB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BD7A54-F20C-4571-A0A1-59566D65D61A}">
  <ds:schemaRefs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C0BA73-BAA3-4C89-8791-A37B9B1C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7A851-31A9-4ACE-8351-2A55E16C5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Scientific findings presentation</Template>
  <TotalTime>1074</TotalTime>
  <Words>3985</Words>
  <Application>Microsoft Office PowerPoint</Application>
  <PresentationFormat>Widescreen</PresentationFormat>
  <Paragraphs>383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Bodoni MT</vt:lpstr>
      <vt:lpstr>Calibri</vt:lpstr>
      <vt:lpstr>Gill Sans MT</vt:lpstr>
      <vt:lpstr>Times New Roman</vt:lpstr>
      <vt:lpstr>Wingdings</vt:lpstr>
      <vt:lpstr>Office Theme</vt:lpstr>
      <vt:lpstr>MVARC  P4ssw0rd Security  *(password)</vt:lpstr>
      <vt:lpstr>PowerPoint Presentation</vt:lpstr>
      <vt:lpstr>Who am I?</vt:lpstr>
      <vt:lpstr>What are passwords?</vt:lpstr>
      <vt:lpstr>PowerPoint Presentation</vt:lpstr>
      <vt:lpstr>The Problem with Passwords…</vt:lpstr>
      <vt:lpstr>PowerPoint Presentation</vt:lpstr>
      <vt:lpstr>How Humans Adapt</vt:lpstr>
      <vt:lpstr>PowerPoint Presentation</vt:lpstr>
      <vt:lpstr>Hackers Adapt, Too!</vt:lpstr>
      <vt:lpstr>PowerPoint Presentation</vt:lpstr>
      <vt:lpstr>Dirty-little-secrets about Passwords</vt:lpstr>
      <vt:lpstr>PowerPoint Presentation</vt:lpstr>
      <vt:lpstr>PowerPoint Presentation</vt:lpstr>
      <vt:lpstr>PowerPoint Presentation</vt:lpstr>
      <vt:lpstr>PowerPoint Presentation</vt:lpstr>
      <vt:lpstr>What Should You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Parting Advice</vt:lpstr>
      <vt:lpstr>PowerPoint Presentation</vt:lpstr>
      <vt:lpstr>PowerPoint Presentation</vt:lpstr>
      <vt:lpstr>PowerPoint Presentation</vt:lpstr>
      <vt:lpstr>PowerPoint Presentation</vt:lpstr>
      <vt:lpstr>Any Final Questions?</vt:lpstr>
      <vt:lpstr>Thank you,</vt:lpstr>
      <vt:lpstr>Backup Slides Follow…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MVARC Passwords-and-Such Presentation</dc:title>
  <dc:creator>Mike</dc:creator>
  <cp:lastModifiedBy>Mike</cp:lastModifiedBy>
  <cp:revision>93</cp:revision>
  <cp:lastPrinted>2021-10-14T20:04:33Z</cp:lastPrinted>
  <dcterms:created xsi:type="dcterms:W3CDTF">2021-03-06T02:51:07Z</dcterms:created>
  <dcterms:modified xsi:type="dcterms:W3CDTF">2021-10-15T19:34:37Z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